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97" r:id="rId1"/>
    <p:sldMasterId id="2147483713" r:id="rId2"/>
  </p:sldMasterIdLst>
  <p:notesMasterIdLst>
    <p:notesMasterId r:id="rId11"/>
  </p:notesMasterIdLst>
  <p:handoutMasterIdLst>
    <p:handoutMasterId r:id="rId12"/>
  </p:handoutMasterIdLst>
  <p:sldIdLst>
    <p:sldId id="301" r:id="rId3"/>
    <p:sldId id="388" r:id="rId4"/>
    <p:sldId id="389" r:id="rId5"/>
    <p:sldId id="383" r:id="rId6"/>
    <p:sldId id="385" r:id="rId7"/>
    <p:sldId id="392" r:id="rId8"/>
    <p:sldId id="394" r:id="rId9"/>
    <p:sldId id="397" r:id="rId10"/>
  </p:sldIdLst>
  <p:sldSz cx="9144000" cy="6858000" type="screen4x3"/>
  <p:notesSz cx="9926638" cy="6858000"/>
  <p:defaultTextStyle>
    <a:defPPr>
      <a:defRPr lang="en-GB"/>
    </a:defPPr>
    <a:lvl1pPr algn="l" defTabSz="449263" rtl="0" fontAlgn="base">
      <a:lnSpc>
        <a:spcPct val="126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49263" rtl="0" fontAlgn="base">
      <a:lnSpc>
        <a:spcPct val="126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49263" rtl="0" fontAlgn="base">
      <a:lnSpc>
        <a:spcPct val="126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49263" rtl="0" fontAlgn="base">
      <a:lnSpc>
        <a:spcPct val="126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49263" rtl="0" fontAlgn="base">
      <a:lnSpc>
        <a:spcPct val="126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21" userDrawn="1">
          <p15:clr>
            <a:srgbClr val="A4A3A4"/>
          </p15:clr>
        </p15:guide>
        <p15:guide id="2" pos="322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E6ED"/>
    <a:srgbClr val="BBC737"/>
    <a:srgbClr val="CC6600"/>
    <a:srgbClr val="FFCC99"/>
    <a:srgbClr val="6E548D"/>
    <a:srgbClr val="3D96AE"/>
    <a:srgbClr val="5844BC"/>
    <a:srgbClr val="9966FF"/>
    <a:srgbClr val="B7CFE7"/>
    <a:srgbClr val="F0F3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6" autoAdjust="0"/>
    <p:restoredTop sz="82783" autoAdjust="0"/>
  </p:normalViewPr>
  <p:slideViewPr>
    <p:cSldViewPr>
      <p:cViewPr varScale="1">
        <p:scale>
          <a:sx n="125" d="100"/>
          <a:sy n="125" d="100"/>
        </p:scale>
        <p:origin x="2716" y="7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5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52" d="100"/>
          <a:sy n="152" d="100"/>
        </p:scale>
        <p:origin x="2896" y="92"/>
      </p:cViewPr>
      <p:guideLst>
        <p:guide orient="horz" pos="2021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23489" cy="32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t" anchorCtr="0" compatLnSpc="1">
            <a:prstTxWarp prst="textNoShape">
              <a:avLst/>
            </a:prstTxWarp>
          </a:bodyPr>
          <a:lstStyle>
            <a:lvl1pPr defTabSz="458666">
              <a:defRPr sz="1200"/>
            </a:lvl1pPr>
          </a:lstStyle>
          <a:p>
            <a:endParaRPr lang="en-GB" dirty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75333" y="1"/>
            <a:ext cx="4323488" cy="32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t" anchorCtr="0" compatLnSpc="1">
            <a:prstTxWarp prst="textNoShape">
              <a:avLst/>
            </a:prstTxWarp>
          </a:bodyPr>
          <a:lstStyle>
            <a:lvl1pPr algn="r" defTabSz="458666">
              <a:defRPr sz="1200"/>
            </a:lvl1pPr>
          </a:lstStyle>
          <a:p>
            <a:r>
              <a:rPr lang="sl-SI" dirty="0" err="1"/>
              <a:t>Izklju</a:t>
            </a:r>
            <a:endParaRPr lang="en-GB" dirty="0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22819"/>
            <a:ext cx="4323489" cy="32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b" anchorCtr="0" compatLnSpc="1">
            <a:prstTxWarp prst="textNoShape">
              <a:avLst/>
            </a:prstTxWarp>
          </a:bodyPr>
          <a:lstStyle>
            <a:lvl1pPr defTabSz="458666">
              <a:defRPr sz="1200"/>
            </a:lvl1pPr>
          </a:lstStyle>
          <a:p>
            <a:endParaRPr lang="en-GB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75333" y="6522819"/>
            <a:ext cx="4323488" cy="32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43" tIns="46721" rIns="93443" bIns="46721" numCol="1" anchor="b" anchorCtr="0" compatLnSpc="1">
            <a:prstTxWarp prst="textNoShape">
              <a:avLst/>
            </a:prstTxWarp>
          </a:bodyPr>
          <a:lstStyle>
            <a:lvl1pPr algn="r" defTabSz="458666">
              <a:defRPr sz="1200"/>
            </a:lvl1pPr>
          </a:lstStyle>
          <a:p>
            <a:fld id="{CD65668E-CAF9-4C0A-B3EE-A6B5E4FA1D0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422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522288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92202" y="3256998"/>
            <a:ext cx="7942237" cy="30838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33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29846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51735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90910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41580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16409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7523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17257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36441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347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1643050"/>
          </a:xfrm>
          <a:prstGeom prst="rect">
            <a:avLst/>
          </a:prstGeom>
          <a:solidFill>
            <a:schemeClr val="tx1"/>
          </a:solidFill>
          <a:ln w="48000" cap="flat" cmpd="thickThin" algn="ctr">
            <a:noFill/>
            <a:prstDash val="solid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Rectangle 10"/>
          <p:cNvSpPr/>
          <p:nvPr userDrawn="1"/>
        </p:nvSpPr>
        <p:spPr bwMode="invGray">
          <a:xfrm>
            <a:off x="0" y="1643050"/>
            <a:ext cx="9144000" cy="45720"/>
          </a:xfrm>
          <a:prstGeom prst="rect">
            <a:avLst/>
          </a:prstGeom>
          <a:solidFill>
            <a:srgbClr val="FFFFFF"/>
          </a:solidFill>
          <a:ln w="3175" cap="flat" cmpd="thickThin" algn="ctr">
            <a:solidFill>
              <a:schemeClr val="tx1">
                <a:lumMod val="50000"/>
              </a:schemeClr>
            </a:solidFill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5/12/2026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D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 userDrawn="1"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23476B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000" b="0" kern="1200">
          <a:solidFill>
            <a:schemeClr val="bg1"/>
          </a:solidFill>
          <a:effectLst/>
          <a:latin typeface="Calibri" pitchFamily="34" charset="0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17DA8-4827-4909-9921-473935E0DACE}" type="datetimeFigureOut">
              <a:rPr lang="sl-SI" smtClean="0"/>
              <a:pPr/>
              <a:t>12. 05. 2026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C4ED0-5DAE-4445-9506-158A0799F05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8120090" cy="4176464"/>
          </a:xfrm>
        </p:spPr>
        <p:txBody>
          <a:bodyPr>
            <a:normAutofit/>
          </a:bodyPr>
          <a:lstStyle/>
          <a:p>
            <a:pPr algn="r"/>
            <a:r>
              <a:rPr lang="sl-SI" sz="5200" dirty="0">
                <a:solidFill>
                  <a:schemeClr val="tx1"/>
                </a:solidFill>
                <a:latin typeface="+mn-lt"/>
              </a:rPr>
              <a:t>Metodologija merjenja poslušanosti, gledanosti in obiskanosti  </a:t>
            </a:r>
            <a:br>
              <a:rPr lang="sl-SI" sz="5200" dirty="0">
                <a:solidFill>
                  <a:schemeClr val="tx1"/>
                </a:solidFill>
                <a:latin typeface="+mn-lt"/>
              </a:rPr>
            </a:br>
            <a:br>
              <a:rPr lang="sl-SI" sz="5200" dirty="0">
                <a:solidFill>
                  <a:schemeClr val="tx1"/>
                </a:solidFill>
                <a:latin typeface="+mn-lt"/>
              </a:rPr>
            </a:br>
            <a:r>
              <a:rPr lang="sl-SI" sz="2800" b="0" dirty="0">
                <a:solidFill>
                  <a:schemeClr val="tx1"/>
                </a:solidFill>
                <a:latin typeface="+mn-lt"/>
              </a:rPr>
              <a:t>Služba za programski kontroling</a:t>
            </a:r>
            <a:br>
              <a:rPr lang="sl-SI" sz="2800" b="0" dirty="0">
                <a:solidFill>
                  <a:schemeClr val="tx1"/>
                </a:solidFill>
                <a:latin typeface="+mn-lt"/>
              </a:rPr>
            </a:br>
            <a:r>
              <a:rPr lang="sl-SI" sz="2800" b="0" dirty="0">
                <a:solidFill>
                  <a:schemeClr val="tx1"/>
                </a:solidFill>
                <a:latin typeface="+mn-lt"/>
              </a:rPr>
              <a:t>dr. Barbara Zemljič</a:t>
            </a:r>
            <a:endParaRPr lang="sl-SI" b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D3067-EA21-2CE6-1359-0DE20F86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MERJENJE POSLUŠANOSTI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BB53-F355-54BB-DBBE-52DFC6954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25609"/>
          </a:xfrm>
        </p:spPr>
        <p:txBody>
          <a:bodyPr>
            <a:normAutofit fontScale="92500"/>
          </a:bodyPr>
          <a:lstStyle/>
          <a:p>
            <a:r>
              <a:rPr lang="sl-SI" sz="2400" dirty="0"/>
              <a:t>izvajalec merjenja je </a:t>
            </a:r>
            <a:r>
              <a:rPr lang="sl-SI" sz="2400" b="1" dirty="0"/>
              <a:t>Inštitut za raziskovanje trga in medijev, Mediana</a:t>
            </a:r>
          </a:p>
          <a:p>
            <a:r>
              <a:rPr lang="sl-SI" sz="2400" dirty="0"/>
              <a:t>metoda zbiranja podatkov: priklic v preteklem dnevu </a:t>
            </a:r>
            <a:r>
              <a:rPr lang="sl-SI" sz="1800" dirty="0"/>
              <a:t>(</a:t>
            </a:r>
            <a:r>
              <a:rPr lang="sl-SI" sz="1800" i="1" dirty="0"/>
              <a:t>ang. </a:t>
            </a:r>
            <a:r>
              <a:rPr lang="sl-SI" sz="1800" i="1" dirty="0" err="1"/>
              <a:t>day-after-recall</a:t>
            </a:r>
            <a:r>
              <a:rPr lang="sl-SI" sz="1800" dirty="0"/>
              <a:t>)</a:t>
            </a:r>
            <a:endParaRPr lang="sl-SI" sz="2400" dirty="0"/>
          </a:p>
          <a:p>
            <a:r>
              <a:rPr lang="sl-SI" sz="2400" dirty="0"/>
              <a:t>kombinacija </a:t>
            </a:r>
            <a:r>
              <a:rPr lang="sl-SI" sz="2400" b="1" dirty="0"/>
              <a:t>telefonskega </a:t>
            </a:r>
            <a:r>
              <a:rPr lang="sl-SI" sz="1800" b="1" dirty="0"/>
              <a:t>(CATI) </a:t>
            </a:r>
            <a:r>
              <a:rPr lang="sl-SI" sz="2400" b="1" dirty="0"/>
              <a:t>in spletnega </a:t>
            </a:r>
            <a:r>
              <a:rPr lang="sl-SI" sz="2000" b="1" dirty="0"/>
              <a:t>(CAWI) </a:t>
            </a:r>
            <a:r>
              <a:rPr lang="sl-SI" sz="2400" b="1" dirty="0"/>
              <a:t>anketiranja </a:t>
            </a:r>
          </a:p>
          <a:p>
            <a:r>
              <a:rPr lang="sl-SI" sz="2400" dirty="0"/>
              <a:t>velikost mesečnega</a:t>
            </a:r>
            <a:r>
              <a:rPr lang="sl-SI" sz="1800" dirty="0"/>
              <a:t> </a:t>
            </a:r>
            <a:r>
              <a:rPr lang="sl-SI" sz="2400" dirty="0"/>
              <a:t>reprezentativnega vzorca</a:t>
            </a:r>
            <a:r>
              <a:rPr lang="sl-SI" sz="1900" dirty="0"/>
              <a:t> </a:t>
            </a:r>
            <a:r>
              <a:rPr lang="pl-PL" sz="1900" dirty="0"/>
              <a:t>(= lahko sklepamo iz vzorca na populacijo)</a:t>
            </a:r>
            <a:r>
              <a:rPr lang="pl-PL" sz="2600" dirty="0"/>
              <a:t> </a:t>
            </a:r>
            <a:r>
              <a:rPr lang="sl-SI" sz="2400" dirty="0"/>
              <a:t>je okoli 1.600 posameznikov, starih med 15 in 85 let</a:t>
            </a:r>
          </a:p>
          <a:p>
            <a:r>
              <a:rPr lang="sl-SI" sz="2400" dirty="0"/>
              <a:t>mesečni vzorec prikazuje poslušanost zadnjih treh mesecev</a:t>
            </a:r>
          </a:p>
          <a:p>
            <a:r>
              <a:rPr lang="sl-SI" sz="2400" dirty="0"/>
              <a:t>vprašalnik: odprta vprašanja, anketiranec sam navaja radijske postaje </a:t>
            </a:r>
          </a:p>
          <a:p>
            <a:r>
              <a:rPr lang="sl-SI" sz="2400" dirty="0"/>
              <a:t>kazalci merjenja: dnevni doseg, tedenski doseg, povprečna poslušanost</a:t>
            </a:r>
          </a:p>
          <a:p>
            <a:pPr marL="118872" indent="0">
              <a:buNone/>
            </a:pPr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</p:txBody>
      </p:sp>
      <p:pic>
        <p:nvPicPr>
          <p:cNvPr id="6" name="Graphic 5" descr="Radio">
            <a:extLst>
              <a:ext uri="{FF2B5EF4-FFF2-40B4-BE49-F238E27FC236}">
                <a16:creationId xmlns:a16="http://schemas.microsoft.com/office/drawing/2014/main" id="{55DFA7DE-0215-B484-5EFB-39D83C02A77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00392" y="784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033512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D3067-EA21-2CE6-1359-0DE20F86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MERJENJE POSLUŠANOSTI</a:t>
            </a:r>
            <a:br>
              <a:rPr lang="sl-SI" dirty="0"/>
            </a:br>
            <a:r>
              <a:rPr lang="sl-SI" dirty="0"/>
              <a:t>Prednosti in slabosti raziskave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BB53-F355-54BB-DBBE-52DFC6954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25609"/>
          </a:xfrm>
        </p:spPr>
        <p:txBody>
          <a:bodyPr>
            <a:normAutofit/>
          </a:bodyPr>
          <a:lstStyle/>
          <a:p>
            <a:r>
              <a:rPr lang="sl-SI" sz="2400" dirty="0"/>
              <a:t>prednosti raziskave</a:t>
            </a:r>
          </a:p>
          <a:p>
            <a:pPr lvl="1"/>
            <a:r>
              <a:rPr lang="sl-SI" sz="2000" dirty="0"/>
              <a:t>reprezentativen vzorec, </a:t>
            </a:r>
          </a:p>
          <a:p>
            <a:pPr lvl="1"/>
            <a:r>
              <a:rPr lang="sl-SI" sz="2000" dirty="0"/>
              <a:t>spremljanje trendov skozi čas</a:t>
            </a:r>
          </a:p>
          <a:p>
            <a:pPr lvl="1"/>
            <a:r>
              <a:rPr lang="sl-SI" sz="2000" dirty="0"/>
              <a:t>uporablja jo večina radiev, oglaševalcev in agencij</a:t>
            </a:r>
          </a:p>
          <a:p>
            <a:pPr lvl="1"/>
            <a:endParaRPr lang="sl-SI" sz="2000" dirty="0"/>
          </a:p>
          <a:p>
            <a:r>
              <a:rPr lang="sl-SI" sz="2400" dirty="0"/>
              <a:t>slabosti raziskave</a:t>
            </a:r>
          </a:p>
          <a:p>
            <a:pPr lvl="1"/>
            <a:r>
              <a:rPr lang="sl-SI" sz="2000" dirty="0"/>
              <a:t>odgovori temeljijo na spominu poslušalcev</a:t>
            </a:r>
          </a:p>
          <a:p>
            <a:pPr lvl="1"/>
            <a:r>
              <a:rPr lang="sl-SI" sz="2000" dirty="0"/>
              <a:t>ni mogoče meriti </a:t>
            </a:r>
            <a:r>
              <a:rPr lang="sl-SI" sz="2000" dirty="0" err="1"/>
              <a:t>podkastov</a:t>
            </a:r>
            <a:r>
              <a:rPr lang="sl-SI" sz="2000" dirty="0"/>
              <a:t>, načina poslušanja (FM, DAB+, splet), lokacije poslušanja (doma, v avtu,…)</a:t>
            </a:r>
          </a:p>
          <a:p>
            <a:pPr lvl="1"/>
            <a:r>
              <a:rPr lang="sl-SI" sz="2000" dirty="0"/>
              <a:t>rezultati niso popolnoma trenutni zaradi združevanja podatkov</a:t>
            </a:r>
          </a:p>
          <a:p>
            <a:pPr lvl="1"/>
            <a:endParaRPr lang="sl-SI" sz="2000" dirty="0"/>
          </a:p>
          <a:p>
            <a:endParaRPr lang="sl-SI" sz="2400" dirty="0"/>
          </a:p>
          <a:p>
            <a:endParaRPr lang="sl-SI" sz="2400" dirty="0"/>
          </a:p>
        </p:txBody>
      </p:sp>
      <p:pic>
        <p:nvPicPr>
          <p:cNvPr id="6" name="Graphic 5" descr="Radio">
            <a:extLst>
              <a:ext uri="{FF2B5EF4-FFF2-40B4-BE49-F238E27FC236}">
                <a16:creationId xmlns:a16="http://schemas.microsoft.com/office/drawing/2014/main" id="{092FA376-01C3-6D5A-9D9C-A4D17FCCD9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00392" y="784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863217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D3067-EA21-2CE6-1359-0DE20F86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MERJENJE GLEDANOSTI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BB53-F355-54BB-DBBE-52DFC6954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25609"/>
          </a:xfrm>
        </p:spPr>
        <p:txBody>
          <a:bodyPr>
            <a:normAutofit/>
          </a:bodyPr>
          <a:lstStyle/>
          <a:p>
            <a:r>
              <a:rPr lang="sl-SI" sz="2400" dirty="0"/>
              <a:t>izvajalec merjenja gledanosti je v Sloveniji </a:t>
            </a:r>
            <a:r>
              <a:rPr lang="sl-SI" sz="2400" b="1" dirty="0"/>
              <a:t>AGB Nielsen, medijske raziskave</a:t>
            </a:r>
          </a:p>
          <a:p>
            <a:r>
              <a:rPr lang="sl-SI" sz="2400" dirty="0"/>
              <a:t>metoda merjenja je </a:t>
            </a:r>
            <a:r>
              <a:rPr lang="sl-SI" sz="2400" b="1" dirty="0"/>
              <a:t>telemetrija</a:t>
            </a:r>
            <a:r>
              <a:rPr lang="sl-SI" sz="2400" dirty="0"/>
              <a:t> </a:t>
            </a:r>
            <a:r>
              <a:rPr lang="sl-SI" sz="1800" dirty="0"/>
              <a:t>(= avtomatizirano zbiranje podatkov o gledanju televizije)</a:t>
            </a:r>
            <a:endParaRPr lang="sl-SI" sz="2400" dirty="0"/>
          </a:p>
          <a:p>
            <a:r>
              <a:rPr lang="pl-PL" sz="2400" dirty="0"/>
              <a:t>raziskava poteka na reprezentativnem panelnem </a:t>
            </a:r>
            <a:r>
              <a:rPr lang="pl-PL" sz="1800" dirty="0"/>
              <a:t>(= časovno dolgoročna študija na stalnem vzorcu enot)</a:t>
            </a:r>
            <a:r>
              <a:rPr lang="pl-PL" sz="2000" dirty="0"/>
              <a:t> </a:t>
            </a:r>
            <a:r>
              <a:rPr lang="pl-PL" sz="2400" dirty="0"/>
              <a:t>vzorcu</a:t>
            </a:r>
            <a:r>
              <a:rPr lang="sl-SI" sz="2400" dirty="0"/>
              <a:t> 600 gospodinjstev (cca. 1.600 posameznikov) izbranem na osnovi bazične raziskave </a:t>
            </a:r>
            <a:r>
              <a:rPr lang="sl-SI" sz="1800" dirty="0"/>
              <a:t>(5.000 – 10.000 anketiranih gospodinjstev letno)</a:t>
            </a:r>
          </a:p>
          <a:p>
            <a:pPr lvl="1"/>
            <a:r>
              <a:rPr lang="sl-SI" sz="2000" dirty="0"/>
              <a:t>od julija 2026 dalje 750 gospodinjstev</a:t>
            </a:r>
          </a:p>
          <a:p>
            <a:r>
              <a:rPr lang="sl-SI" sz="2400" dirty="0"/>
              <a:t>kazalci merjenja: povprečna gledanost, delež, </a:t>
            </a:r>
            <a:r>
              <a:rPr lang="sl-SI" sz="2400" dirty="0" err="1"/>
              <a:t>povpečni</a:t>
            </a:r>
            <a:r>
              <a:rPr lang="sl-SI" sz="2400" dirty="0"/>
              <a:t> in skupni doseg, kazalci merjenja oglasov,…</a:t>
            </a:r>
          </a:p>
          <a:p>
            <a:pPr marL="118872" indent="0">
              <a:buNone/>
            </a:pPr>
            <a:endParaRPr lang="sl-SI" sz="2400" dirty="0"/>
          </a:p>
          <a:p>
            <a:pPr marL="118872" indent="0">
              <a:buNone/>
            </a:pPr>
            <a:endParaRPr lang="sl-SI" sz="2400" dirty="0"/>
          </a:p>
          <a:p>
            <a:pPr marL="118872" indent="0">
              <a:buNone/>
            </a:pPr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</p:txBody>
      </p:sp>
      <p:pic>
        <p:nvPicPr>
          <p:cNvPr id="4" name="Graphic 3" descr="Television">
            <a:extLst>
              <a:ext uri="{FF2B5EF4-FFF2-40B4-BE49-F238E27FC236}">
                <a16:creationId xmlns:a16="http://schemas.microsoft.com/office/drawing/2014/main" id="{9BA011E1-6E21-0CFE-7DE8-B4D1641D13C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00392" y="26881"/>
            <a:ext cx="914400" cy="914400"/>
          </a:xfrm>
          <a:prstGeom prst="rect">
            <a:avLst/>
          </a:prstGeom>
        </p:spPr>
      </p:pic>
      <p:pic>
        <p:nvPicPr>
          <p:cNvPr id="5" name="Graphic 4" descr="Remote control">
            <a:extLst>
              <a:ext uri="{FF2B5EF4-FFF2-40B4-BE49-F238E27FC236}">
                <a16:creationId xmlns:a16="http://schemas.microsoft.com/office/drawing/2014/main" id="{238BE5EC-C35F-31AE-C624-625F7E82E53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1229" y="738271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501812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D3067-EA21-2CE6-1359-0DE20F86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MERJENJE GLEDANOSTI</a:t>
            </a:r>
            <a:br>
              <a:rPr lang="sl-SI" dirty="0"/>
            </a:br>
            <a:r>
              <a:rPr lang="sl-SI" dirty="0"/>
              <a:t>Prednosti in slabosti raziskave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BB53-F355-54BB-DBBE-52DFC6954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4968552"/>
          </a:xfrm>
        </p:spPr>
        <p:txBody>
          <a:bodyPr>
            <a:normAutofit/>
          </a:bodyPr>
          <a:lstStyle/>
          <a:p>
            <a:r>
              <a:rPr lang="sl-SI" sz="2400" dirty="0"/>
              <a:t>prednosti raziskave</a:t>
            </a:r>
          </a:p>
          <a:p>
            <a:pPr lvl="1"/>
            <a:r>
              <a:rPr lang="sl-SI" sz="2000" dirty="0"/>
              <a:t>podatki se zbirajo avtomatsko in zelo natančno</a:t>
            </a:r>
          </a:p>
          <a:p>
            <a:pPr lvl="1"/>
            <a:r>
              <a:rPr lang="sl-SI" sz="2000" dirty="0"/>
              <a:t>omogoča spremljanje gledanja televizije po minutah in 24 ur na dan</a:t>
            </a:r>
          </a:p>
          <a:p>
            <a:pPr lvl="1"/>
            <a:r>
              <a:rPr lang="sl-SI" sz="2000" dirty="0"/>
              <a:t>možno je analizirati oddaje, oglase in različne demografske skupine</a:t>
            </a:r>
          </a:p>
          <a:p>
            <a:pPr lvl="1"/>
            <a:r>
              <a:rPr lang="sl-SI" sz="2000" dirty="0"/>
              <a:t>podatke uporablja večina televizij, oglaševalcev in agencij v Sloveniji</a:t>
            </a:r>
          </a:p>
          <a:p>
            <a:pPr marL="457200" lvl="1" indent="0">
              <a:buNone/>
            </a:pPr>
            <a:endParaRPr lang="sl-SI" sz="2000" dirty="0"/>
          </a:p>
          <a:p>
            <a:r>
              <a:rPr lang="sl-SI" sz="2400" dirty="0"/>
              <a:t>slabosti raziskave</a:t>
            </a:r>
          </a:p>
          <a:p>
            <a:pPr lvl="1"/>
            <a:r>
              <a:rPr lang="sl-SI" sz="2000" dirty="0"/>
              <a:t>meri gledanost samo na televizijskih ekranih, ne pa tudi ogledov prek telefonov, tablic ali računalnikov</a:t>
            </a:r>
          </a:p>
          <a:p>
            <a:pPr lvl="1"/>
            <a:r>
              <a:rPr lang="sl-SI" sz="2000" dirty="0"/>
              <a:t>sodelujoči morajo pravilno uporabljati telemeter; »panelna utrujenost«</a:t>
            </a:r>
          </a:p>
          <a:p>
            <a:pPr lvl="1"/>
            <a:r>
              <a:rPr lang="sl-SI" sz="2000" dirty="0"/>
              <a:t>vzorec temelji predvsem na demografskih podatkih in ne zajame npr. življenjskih navad gledalcev</a:t>
            </a:r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</p:txBody>
      </p:sp>
      <p:pic>
        <p:nvPicPr>
          <p:cNvPr id="4" name="Graphic 3" descr="Television">
            <a:extLst>
              <a:ext uri="{FF2B5EF4-FFF2-40B4-BE49-F238E27FC236}">
                <a16:creationId xmlns:a16="http://schemas.microsoft.com/office/drawing/2014/main" id="{B76E32AB-F787-AF77-9854-C2F5498310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00392" y="26881"/>
            <a:ext cx="914400" cy="914400"/>
          </a:xfrm>
          <a:prstGeom prst="rect">
            <a:avLst/>
          </a:prstGeom>
        </p:spPr>
      </p:pic>
      <p:pic>
        <p:nvPicPr>
          <p:cNvPr id="5" name="Graphic 4" descr="Remote control">
            <a:extLst>
              <a:ext uri="{FF2B5EF4-FFF2-40B4-BE49-F238E27FC236}">
                <a16:creationId xmlns:a16="http://schemas.microsoft.com/office/drawing/2014/main" id="{59082AD2-F90A-EDE4-0FF5-346A3A4E93E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1229" y="738271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939084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D3067-EA21-2CE6-1359-0DE20F86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MERJENJE OBISKANOSTI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BB53-F355-54BB-DBBE-52DFC6954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25609"/>
          </a:xfrm>
        </p:spPr>
        <p:txBody>
          <a:bodyPr>
            <a:normAutofit/>
          </a:bodyPr>
          <a:lstStyle/>
          <a:p>
            <a:r>
              <a:rPr lang="sl-SI" sz="2400" dirty="0"/>
              <a:t>izvajalec merjenja je </a:t>
            </a:r>
            <a:r>
              <a:rPr lang="sl-SI" sz="2400" b="1" dirty="0" err="1"/>
              <a:t>Ipsos</a:t>
            </a:r>
            <a:r>
              <a:rPr lang="sl-SI" sz="2400" dirty="0"/>
              <a:t>, raziskava </a:t>
            </a:r>
            <a:r>
              <a:rPr lang="sl-SI" sz="2400" b="1" dirty="0"/>
              <a:t>MOSS »Merjenje obiskanosti spletnih strani« </a:t>
            </a:r>
            <a:endParaRPr lang="sl-SI" sz="1800" b="1" dirty="0"/>
          </a:p>
          <a:p>
            <a:r>
              <a:rPr lang="sl-SI" sz="2400" b="1" dirty="0"/>
              <a:t>hibridna meritev</a:t>
            </a:r>
            <a:r>
              <a:rPr lang="sl-SI" sz="2400" dirty="0"/>
              <a:t>: </a:t>
            </a:r>
          </a:p>
          <a:p>
            <a:pPr lvl="1"/>
            <a:r>
              <a:rPr lang="sl-SI" sz="2000" dirty="0"/>
              <a:t>tehnične meritve (naprav, ki dostopajo do spletnih strani), </a:t>
            </a:r>
          </a:p>
          <a:p>
            <a:pPr lvl="1"/>
            <a:r>
              <a:rPr lang="sl-SI" sz="2000" dirty="0"/>
              <a:t>bazična raziskava (obseg slovenske spletne populacije) in </a:t>
            </a:r>
          </a:p>
          <a:p>
            <a:pPr lvl="1"/>
            <a:r>
              <a:rPr lang="sl-SI" sz="2000" dirty="0"/>
              <a:t>pojavne spletne ankete (ugotavljanje značilnosti obiskovalcev)</a:t>
            </a:r>
          </a:p>
          <a:p>
            <a:pPr marL="457200" lvl="1" indent="0">
              <a:buNone/>
            </a:pPr>
            <a:endParaRPr lang="sl-SI" sz="2000" b="1" dirty="0"/>
          </a:p>
          <a:p>
            <a:r>
              <a:rPr lang="sl-SI" sz="2400" dirty="0"/>
              <a:t>v raziskavo so vključena vsa večja slovenska spletna mesta</a:t>
            </a:r>
          </a:p>
          <a:p>
            <a:r>
              <a:rPr lang="sl-SI" sz="2400" dirty="0"/>
              <a:t>kazalca: unikatni obiskovalci (doseg), povprečno število prikazov spletnih strani, </a:t>
            </a:r>
            <a:r>
              <a:rPr lang="pl-PL" sz="2400" dirty="0"/>
              <a:t>povprečen čas, ki ga uporabnik porabi za obisk spletnega mesta,...</a:t>
            </a:r>
            <a:endParaRPr lang="sl-SI" sz="2400" dirty="0"/>
          </a:p>
          <a:p>
            <a:endParaRPr lang="sl-SI" sz="2400" dirty="0"/>
          </a:p>
          <a:p>
            <a:pPr marL="118872" indent="0">
              <a:buNone/>
            </a:pPr>
            <a:endParaRPr lang="sl-SI" sz="2400" dirty="0"/>
          </a:p>
          <a:p>
            <a:pPr marL="118872" indent="0">
              <a:buNone/>
            </a:pPr>
            <a:endParaRPr lang="sl-SI" sz="2400" dirty="0"/>
          </a:p>
        </p:txBody>
      </p:sp>
      <p:pic>
        <p:nvPicPr>
          <p:cNvPr id="14" name="Graphic 13" descr="Internet with solid fill">
            <a:extLst>
              <a:ext uri="{FF2B5EF4-FFF2-40B4-BE49-F238E27FC236}">
                <a16:creationId xmlns:a16="http://schemas.microsoft.com/office/drawing/2014/main" id="{724CF85D-1867-A95B-4EB0-6E216AC7E45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50088" y="44624"/>
            <a:ext cx="1058416" cy="105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650173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D3067-EA21-2CE6-1359-0DE20F86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MERJENJE OBISKANOSTI</a:t>
            </a:r>
            <a:br>
              <a:rPr lang="sl-SI" dirty="0"/>
            </a:br>
            <a:r>
              <a:rPr lang="sl-SI" dirty="0"/>
              <a:t>Prednosti in slabosti raziskave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BB53-F355-54BB-DBBE-52DFC6954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040560"/>
          </a:xfrm>
        </p:spPr>
        <p:txBody>
          <a:bodyPr>
            <a:normAutofit/>
          </a:bodyPr>
          <a:lstStyle/>
          <a:p>
            <a:r>
              <a:rPr lang="sl-SI" sz="2400" dirty="0"/>
              <a:t>prednosti raziskave</a:t>
            </a:r>
          </a:p>
          <a:p>
            <a:pPr lvl="1"/>
            <a:r>
              <a:rPr lang="sl-SI" sz="2000" dirty="0"/>
              <a:t>omogoča dnevno spremljanje obiskanosti spletnih strani </a:t>
            </a:r>
          </a:p>
          <a:p>
            <a:pPr lvl="1"/>
            <a:r>
              <a:rPr lang="sl-SI" sz="2000" dirty="0"/>
              <a:t>meri obisk po napravah, času uporabe in številu prikazov strani </a:t>
            </a:r>
          </a:p>
          <a:p>
            <a:pPr lvl="1"/>
            <a:r>
              <a:rPr lang="sl-SI" sz="2000" dirty="0"/>
              <a:t>vključuje tudi demografske podatke obiskovalcev </a:t>
            </a:r>
          </a:p>
          <a:p>
            <a:pPr lvl="1"/>
            <a:r>
              <a:rPr lang="sl-SI" sz="2000" dirty="0"/>
              <a:t>podatke uporabljajo oglaševalci in medijske agencije </a:t>
            </a:r>
          </a:p>
          <a:p>
            <a:pPr marL="457200" lvl="1" indent="0">
              <a:buNone/>
            </a:pPr>
            <a:endParaRPr lang="sl-SI" sz="2000" dirty="0"/>
          </a:p>
          <a:p>
            <a:r>
              <a:rPr lang="sl-SI" sz="2400" dirty="0"/>
              <a:t>slabosti raziskave</a:t>
            </a:r>
          </a:p>
          <a:p>
            <a:pPr lvl="1"/>
            <a:r>
              <a:rPr lang="sl-SI" sz="2000" dirty="0"/>
              <a:t>manjši del slovenskega spletnega prostora ni vključen v raziskavo</a:t>
            </a:r>
          </a:p>
          <a:p>
            <a:pPr lvl="1"/>
            <a:r>
              <a:rPr lang="sl-SI" sz="2000" dirty="0"/>
              <a:t>rezultati so odvisni od pravilne namestitve merilnih kod </a:t>
            </a:r>
          </a:p>
          <a:p>
            <a:pPr lvl="1"/>
            <a:r>
              <a:rPr lang="sl-SI" sz="2000" dirty="0"/>
              <a:t>spletne ankete imajo nižjo odzivnost in temeljijo na </a:t>
            </a:r>
            <a:r>
              <a:rPr lang="sl-SI" sz="2000" dirty="0" err="1"/>
              <a:t>samoporočanju</a:t>
            </a:r>
            <a:r>
              <a:rPr lang="sl-SI" sz="2000" dirty="0"/>
              <a:t> </a:t>
            </a:r>
          </a:p>
          <a:p>
            <a:pPr lvl="1"/>
            <a:r>
              <a:rPr lang="sl-SI" sz="2000" dirty="0"/>
              <a:t>merjenje mobilnih in TV-aplikacij še ni popolnoma natančno </a:t>
            </a:r>
          </a:p>
          <a:p>
            <a:pPr lvl="1"/>
            <a:r>
              <a:rPr lang="sl-SI" sz="2000" dirty="0"/>
              <a:t>tehnične spremembe na spletnih straneh lahko vplivajo na rezultate </a:t>
            </a:r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</p:txBody>
      </p:sp>
      <p:pic>
        <p:nvPicPr>
          <p:cNvPr id="4" name="Graphic 3" descr="Internet with solid fill">
            <a:extLst>
              <a:ext uri="{FF2B5EF4-FFF2-40B4-BE49-F238E27FC236}">
                <a16:creationId xmlns:a16="http://schemas.microsoft.com/office/drawing/2014/main" id="{72A13BBC-C534-8A0C-394A-807B45E2C51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50088" y="44624"/>
            <a:ext cx="1058416" cy="105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4215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2D1F45A-3E3A-8276-DA53-0A6DFE4A2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857496"/>
            <a:ext cx="8077200" cy="3163792"/>
          </a:xfrm>
        </p:spPr>
        <p:txBody>
          <a:bodyPr>
            <a:normAutofit fontScale="90000"/>
          </a:bodyPr>
          <a:lstStyle/>
          <a:p>
            <a:r>
              <a:rPr lang="sl-SI" sz="3200" dirty="0">
                <a:solidFill>
                  <a:schemeClr val="tx1"/>
                </a:solidFill>
              </a:rPr>
              <a:t>Hvala za pozornost</a:t>
            </a:r>
            <a:br>
              <a:rPr lang="sl-SI" sz="3200" dirty="0">
                <a:solidFill>
                  <a:schemeClr val="tx1"/>
                </a:solidFill>
              </a:rPr>
            </a:br>
            <a:r>
              <a:rPr lang="sl-SI" sz="2400" b="0" dirty="0">
                <a:solidFill>
                  <a:schemeClr val="tx1"/>
                </a:solidFill>
              </a:rPr>
              <a:t> </a:t>
            </a:r>
            <a:br>
              <a:rPr lang="sl-SI" sz="2400" b="0" dirty="0">
                <a:solidFill>
                  <a:schemeClr val="tx1"/>
                </a:solidFill>
              </a:rPr>
            </a:br>
            <a:br>
              <a:rPr lang="sl-SI" sz="2400" b="0" dirty="0">
                <a:solidFill>
                  <a:schemeClr val="tx1"/>
                </a:solidFill>
              </a:rPr>
            </a:br>
            <a:r>
              <a:rPr lang="sl-SI" sz="2400" b="0" dirty="0">
                <a:solidFill>
                  <a:schemeClr val="tx1"/>
                </a:solidFill>
              </a:rPr>
              <a:t>Viri: </a:t>
            </a:r>
            <a:br>
              <a:rPr lang="sl-SI" sz="2400" b="0" dirty="0">
                <a:solidFill>
                  <a:schemeClr val="tx1"/>
                </a:solidFill>
              </a:rPr>
            </a:br>
            <a:r>
              <a:rPr lang="sl-SI" sz="2400" b="0" dirty="0">
                <a:solidFill>
                  <a:schemeClr val="tx1"/>
                </a:solidFill>
              </a:rPr>
              <a:t>Inštitut za raziskovanje trga in medijev, Mediana </a:t>
            </a:r>
            <a:r>
              <a:rPr lang="sl-SI" sz="2400" b="0" dirty="0" err="1">
                <a:solidFill>
                  <a:schemeClr val="tx1"/>
                </a:solidFill>
              </a:rPr>
              <a:t>d.o.o</a:t>
            </a:r>
            <a:r>
              <a:rPr lang="sl-SI" sz="2400" b="0" dirty="0">
                <a:solidFill>
                  <a:schemeClr val="tx1"/>
                </a:solidFill>
              </a:rPr>
              <a:t>., raziskava RM</a:t>
            </a:r>
            <a:br>
              <a:rPr lang="sl-SI" sz="2400" b="0" dirty="0">
                <a:solidFill>
                  <a:schemeClr val="tx1"/>
                </a:solidFill>
              </a:rPr>
            </a:br>
            <a:r>
              <a:rPr lang="sl-SI" sz="2400" b="0" dirty="0" err="1">
                <a:solidFill>
                  <a:schemeClr val="tx1"/>
                </a:solidFill>
              </a:rPr>
              <a:t>Ipsos</a:t>
            </a:r>
            <a:r>
              <a:rPr lang="sl-SI" sz="2400" b="0" dirty="0">
                <a:solidFill>
                  <a:schemeClr val="tx1"/>
                </a:solidFill>
              </a:rPr>
              <a:t> raziskovanje trga, medijev in javnega mnenja </a:t>
            </a:r>
            <a:r>
              <a:rPr lang="sl-SI" sz="2400" b="0" dirty="0" err="1">
                <a:solidFill>
                  <a:schemeClr val="tx1"/>
                </a:solidFill>
              </a:rPr>
              <a:t>d.o.o</a:t>
            </a:r>
            <a:r>
              <a:rPr lang="sl-SI" sz="2400" b="0" dirty="0">
                <a:solidFill>
                  <a:schemeClr val="tx1"/>
                </a:solidFill>
              </a:rPr>
              <a:t>., raziskava MOSS</a:t>
            </a:r>
            <a:br>
              <a:rPr lang="sl-SI" sz="2400" b="0" dirty="0">
                <a:solidFill>
                  <a:schemeClr val="tx1"/>
                </a:solidFill>
              </a:rPr>
            </a:br>
            <a:r>
              <a:rPr lang="sl-SI" sz="2400" b="0" dirty="0">
                <a:solidFill>
                  <a:schemeClr val="tx1"/>
                </a:solidFill>
              </a:rPr>
              <a:t>AGB Nielsen, medijske raziskave </a:t>
            </a:r>
            <a:r>
              <a:rPr lang="sl-SI" sz="2400" b="0" dirty="0" err="1">
                <a:solidFill>
                  <a:schemeClr val="tx1"/>
                </a:solidFill>
              </a:rPr>
              <a:t>d.o.o</a:t>
            </a:r>
            <a:r>
              <a:rPr lang="sl-SI" sz="2400" b="0" dirty="0">
                <a:solidFill>
                  <a:schemeClr val="tx1"/>
                </a:solidFill>
              </a:rPr>
              <a:t>.; Rezultati Bazične raziskave 2025 in univerzi 2026: Profil slovenske TV populacij</a:t>
            </a:r>
            <a:br>
              <a:rPr lang="sl-SI" sz="2400" b="0" dirty="0">
                <a:solidFill>
                  <a:schemeClr val="tx1"/>
                </a:solidFill>
              </a:rPr>
            </a:br>
            <a:br>
              <a:rPr lang="sl-SI" sz="2400" b="0" dirty="0">
                <a:solidFill>
                  <a:schemeClr val="tx1"/>
                </a:solidFill>
              </a:rPr>
            </a:br>
            <a:br>
              <a:rPr lang="sl-SI" sz="2400" b="0" dirty="0">
                <a:solidFill>
                  <a:schemeClr val="tx1"/>
                </a:solidFill>
              </a:rPr>
            </a:br>
            <a:endParaRPr lang="sl-SI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827343"/>
      </p:ext>
    </p:extLst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12679</TotalTime>
  <Words>572</Words>
  <Application>Microsoft Office PowerPoint</Application>
  <PresentationFormat>On-screen Show (4:3)</PresentationFormat>
  <Paragraphs>70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Module</vt:lpstr>
      <vt:lpstr>Custom Design</vt:lpstr>
      <vt:lpstr>Metodologija merjenja poslušanosti, gledanosti in obiskanosti    Služba za programski kontroling dr. Barbara Zemljič</vt:lpstr>
      <vt:lpstr>MERJENJE POSLUŠANOSTI</vt:lpstr>
      <vt:lpstr>MERJENJE POSLUŠANOSTI Prednosti in slabosti raziskave</vt:lpstr>
      <vt:lpstr>MERJENJE GLEDANOSTI</vt:lpstr>
      <vt:lpstr>MERJENJE GLEDANOSTI Prednosti in slabosti raziskave</vt:lpstr>
      <vt:lpstr>MERJENJE OBISKANOSTI</vt:lpstr>
      <vt:lpstr>MERJENJE OBISKANOSTI Prednosti in slabosti raziskave</vt:lpstr>
      <vt:lpstr>Hvala za pozornost    Viri:  Inštitut za raziskovanje trga in medijev, Mediana d.o.o., raziskava RM Ipsos raziskovanje trga, medijev in javnega mnenja d.o.o., raziskava MOSS AGB Nielsen, medijske raziskave d.o.o.; Rezultati Bazične raziskave 2025 in univerzi 2026: Profil slovenske TV populacij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MERJENJE GLEDANOSTI IN POSLUŠANOSTI</dc:title>
  <dc:creator>Zemljic Barbara</dc:creator>
  <cp:lastModifiedBy>Zemljic Barbara</cp:lastModifiedBy>
  <cp:revision>542</cp:revision>
  <cp:lastPrinted>2022-10-04T04:32:44Z</cp:lastPrinted>
  <dcterms:modified xsi:type="dcterms:W3CDTF">2026-05-12T06:42:32Z</dcterms:modified>
</cp:coreProperties>
</file>